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60" r:id="rId1"/>
    <p:sldMasterId id="2147483675" r:id="rId2"/>
    <p:sldMasterId id="2147483689" r:id="rId3"/>
  </p:sldMasterIdLst>
  <p:notesMasterIdLst>
    <p:notesMasterId r:id="rId21"/>
  </p:notesMasterIdLst>
  <p:sldIdLst>
    <p:sldId id="283" r:id="rId4"/>
    <p:sldId id="257" r:id="rId5"/>
    <p:sldId id="290" r:id="rId6"/>
    <p:sldId id="258" r:id="rId7"/>
    <p:sldId id="264" r:id="rId8"/>
    <p:sldId id="294" r:id="rId9"/>
    <p:sldId id="304" r:id="rId10"/>
    <p:sldId id="300" r:id="rId11"/>
    <p:sldId id="305" r:id="rId12"/>
    <p:sldId id="306" r:id="rId13"/>
    <p:sldId id="307" r:id="rId14"/>
    <p:sldId id="308" r:id="rId15"/>
    <p:sldId id="309" r:id="rId16"/>
    <p:sldId id="310" r:id="rId17"/>
    <p:sldId id="311" r:id="rId18"/>
    <p:sldId id="282" r:id="rId19"/>
    <p:sldId id="265" r:id="rId20"/>
  </p:sldIdLst>
  <p:sldSz cx="18288000" cy="10288588"/>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Consolas" panose="020B0609020204030204" pitchFamily="49"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5"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extLst>
      <p:ext uri="{BB962C8B-B14F-4D97-AF65-F5344CB8AC3E}">
        <p14:creationId xmlns:p14="http://schemas.microsoft.com/office/powerpoint/2010/main" val="4020567768"/>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886516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570446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405383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24512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25864188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882732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215268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14</a:t>
            </a:fld>
            <a:endParaRPr lang="en-US"/>
          </a:p>
        </p:txBody>
      </p:sp>
    </p:spTree>
    <p:extLst>
      <p:ext uri="{BB962C8B-B14F-4D97-AF65-F5344CB8AC3E}">
        <p14:creationId xmlns:p14="http://schemas.microsoft.com/office/powerpoint/2010/main" val="3093951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15</a:t>
            </a:fld>
            <a:endParaRPr lang="en-US"/>
          </a:p>
        </p:txBody>
      </p:sp>
    </p:spTree>
    <p:extLst>
      <p:ext uri="{BB962C8B-B14F-4D97-AF65-F5344CB8AC3E}">
        <p14:creationId xmlns:p14="http://schemas.microsoft.com/office/powerpoint/2010/main" val="2944699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a:extLst>
              <a:ext uri="{FF2B5EF4-FFF2-40B4-BE49-F238E27FC236}">
                <a16:creationId xmlns:a16="http://schemas.microsoft.com/office/drawing/2014/main" id="{D9188A37-CC4B-308D-594F-96E936A75162}"/>
              </a:ext>
            </a:extLst>
          </p:cNvPr>
          <p:cNvPicPr>
            <a:picLocks noChangeAspect="1"/>
          </p:cNvPicPr>
          <p:nvPr userDrawn="1"/>
        </p:nvPicPr>
        <p:blipFill>
          <a:blip r:embed="rId2"/>
          <a:stretch>
            <a:fillRect/>
          </a:stretch>
        </p:blipFill>
        <p:spPr>
          <a:xfrm>
            <a:off x="-5246" y="1"/>
            <a:ext cx="18298873" cy="10288800"/>
          </a:xfrm>
          <a:prstGeom prst="rect">
            <a:avLst/>
          </a:prstGeom>
        </p:spPr>
      </p:pic>
    </p:spTree>
    <p:extLst>
      <p:ext uri="{BB962C8B-B14F-4D97-AF65-F5344CB8AC3E}">
        <p14:creationId xmlns:p14="http://schemas.microsoft.com/office/powerpoint/2010/main" val="2877543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3188798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61215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0825634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F7AE-A646-6FEF-2C18-35351BE8124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5B10EB8-B99C-1AFC-5EE3-16D8CCFDF334}"/>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42B78B-DEBE-CE77-F42C-D16AEECE095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400AC63-90EB-97F8-A609-D9AF39CEE49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B3824D0-2F60-6982-2488-166AEAB98397}"/>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373074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29FED-5108-6783-8F1E-54F8F9538F1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09772CC-8C41-8047-91E2-648F042E77CF}"/>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E94841F-2619-599C-70DC-9775B717B0B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E5311E8-B6DE-5501-5E93-7DA5E2C30A2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45BA3DA-3721-590F-CA91-0116959CE424}"/>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60139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8CFD-ED5D-0770-4B8C-9E8CE084AC43}"/>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ED03D26-2A64-7499-18E4-80A29B0B8487}"/>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89F7249-AB14-B3E7-7BB5-1ACE517ED95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3042F6C-DAFE-F3AA-890A-2EC61C0D5F8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02E486F-A85D-1B89-F45A-FED4BC38A4D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266520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DF507-CB49-946F-EBA4-56B7A49993C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666CDB4-059D-FD8C-E244-B8DBFCAE1E79}"/>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D5CA868-8D6A-B666-073A-0B2A3668E5B4}"/>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85C6B17-6090-E06C-01AF-5A38897ECDD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46B4C0C-451C-C13F-9522-48C04F970EE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0735619-D6F7-8C8A-4B4A-FBEEEA7826B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479846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97DB-C51F-1FE2-FEF8-05ED76AE2704}"/>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80DA76-84E8-227E-A9DF-47A120163C37}"/>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2980C7-F0C0-351C-8270-0CA467C6BE48}"/>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0E940DC-E683-9A67-5252-80384B4069C9}"/>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D16988C-1686-EB5F-C9EC-A8BF1E3AC525}"/>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0739A2A-E54F-5E23-5966-D7FF35128F9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AE6365C9-DF98-E18C-814F-84BC2084A60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6F1496DE-9069-2632-6B76-9D3C8A45C84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6403823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345D2-1552-298F-F7ED-7044953F524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2A01C5-B9FF-B51E-5468-BA983BF2DBB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1977E3BB-85DC-27E7-8F31-6B62BB1A5D9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20620EFF-F9F4-79A3-C347-3C9948958D6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408349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383537-60C3-08B6-A535-E9262E660FF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C6EFD7D-0E16-5C06-BA93-7802210AD48F}"/>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4546BE0-BF64-C65C-1045-499D05270C8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1776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24802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A3DE-065C-856C-DC37-5D9A5FEE5625}"/>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5D1DA41-DD02-358C-B050-D5F311601134}"/>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68C3D4A-B655-12D2-D960-380647A65540}"/>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FB827CE-8B7C-B4E4-D45A-BD3D89D495D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F3CA354B-6637-E18B-74F8-9E68EA82E0D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451CAD0-D3EC-9564-DBC1-69A69D24E2C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463804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DF61-AFF0-5C2B-1B5B-D2528FCD4DD4}"/>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28EF986-4482-6BED-D4C1-AF8D8CA0DFD2}"/>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537455-6682-5A65-9D5D-CD489404A78A}"/>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2FB484-4712-B27F-7BDE-58B2F5AFA9C2}"/>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74F7091-C590-1B3A-161C-9484A74608EC}"/>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20EBA4E-9624-1C7B-3D01-C6987239F64B}"/>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17626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A4A6D-3203-5F22-E2CE-EADDBBD5A21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441A4C2-D5F8-E900-106C-578B603AF46B}"/>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4B4348-CE05-ED02-C08F-8982E3733EC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B2698A3-626C-98BC-79A7-314A68E8D5E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91E9A17-5E0E-543F-8F1C-7EF9E99EE6D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397571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9E700F-E434-6E6D-DEE5-B51C2B2B2587}"/>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919730-D874-C1DC-D823-CE11F78847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18349D-8CCC-0210-CD81-6A0772E2309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EF699943-EC36-5841-F44D-D46C7B1ED9F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19ABD3-F425-32DA-4B61-511C354E55D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6136850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CD1BD-9A53-868D-5DA3-C6CCFB0BE31D}"/>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971246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alphaModFix/>
          </a:blip>
          <a:stretch>
            <a:fillRect/>
          </a:stretch>
        </a:blipFill>
        <a:effectLst/>
      </p:bgPr>
    </p:bg>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205609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63E4-8E8E-0BCB-947A-9EBBF44E172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B9ADE40-CE8A-2CDD-AD98-4AC48C2B3ED6}"/>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F6AAAA0-89E0-5174-97ED-D6793BAB4AF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F23B956-E918-1494-67D4-94B30CA4ABE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F157811-401D-CAC2-029E-A8DFF7D18DD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502967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3FDCF-50F2-2665-959A-71A487A52C9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086C77-AC93-DE47-5B0A-1453CA8B3C9A}"/>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344683-511C-C140-E80D-499E6B7447C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6335879-C9C8-442D-F36D-D675E35DDF3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2C826EF-C6C1-FD0A-6AB6-A7DE52C43489}"/>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0814289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928B9-24EA-1081-B0CC-5E4FB9BDEB95}"/>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9BCD63A-A2FF-351B-AA86-CE9C58FEB90C}"/>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2331038-4391-DF2B-276C-9D6C65BD0C34}"/>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CDCD388-B97C-38BB-FFB5-01CFAB81DFD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916CBA6-7485-106C-5019-EF0B05FB434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17027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B4AB-EF98-693C-6E17-DD2DD9CF12C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C1E631-E288-8123-67E1-1F17147CEB10}"/>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0E419D5-B04F-358A-6BDB-045CBE28BA2D}"/>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171AAE-8D31-0845-A74D-272B7CEA0EF6}"/>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51D25DEE-C6C7-48CE-0FC9-726315324A0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568F755-F0F4-365C-CD87-6C2D21766154}"/>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12704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a:extLst>
              <a:ext uri="{FF2B5EF4-FFF2-40B4-BE49-F238E27FC236}">
                <a16:creationId xmlns:a16="http://schemas.microsoft.com/office/drawing/2014/main" id="{E15800F3-5745-5E85-6897-84093CE3EAE6}"/>
              </a:ext>
            </a:extLst>
          </p:cNvPr>
          <p:cNvPicPr preferRelativeResize="0"/>
          <p:nvPr userDrawn="1"/>
        </p:nvPicPr>
        <p:blipFill rotWithShape="1">
          <a:blip r:embed="rId2">
            <a:alphaModFix/>
          </a:blip>
          <a:srcRect/>
          <a:stretch/>
        </p:blipFill>
        <p:spPr>
          <a:xfrm>
            <a:off x="13389625" y="1924559"/>
            <a:ext cx="4032449" cy="5548523"/>
          </a:xfrm>
          <a:prstGeom prst="rect">
            <a:avLst/>
          </a:prstGeom>
          <a:noFill/>
          <a:ln>
            <a:noFill/>
          </a:ln>
        </p:spPr>
      </p:pic>
    </p:spTree>
    <p:extLst>
      <p:ext uri="{BB962C8B-B14F-4D97-AF65-F5344CB8AC3E}">
        <p14:creationId xmlns:p14="http://schemas.microsoft.com/office/powerpoint/2010/main" val="36865993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ECD88-15C1-1322-13D1-7D453E576621}"/>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0D982A4-D768-1A2E-6B51-F518DE80E011}"/>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13C87AD-4160-2331-EA00-1FA5826A9B32}"/>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4535C01-0651-9EF0-F1E7-E235FF63BD95}"/>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B26A74B-302B-3079-19C4-0F49D2C7A3B1}"/>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D68145-2DEF-48FA-3ED3-111220DC50FD}"/>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432BDF4A-FAB1-7A37-5E33-A3DFF7AC5A2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3E0C39-F78A-905C-FA05-4B70C3FA8B3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041963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D76A8-0DC3-5A9E-74CC-252D564D728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732BCE4-DFF3-0548-1A19-031FF7CD299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EBFC8284-7ECC-BFC8-9ED5-8B4E8FE166C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6835355-9652-4FDB-B5AA-865ECFF4D0B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836081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E9260F-65A2-AE9A-6718-21EF53A551C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5C62B13-4311-DF17-6C5E-F326C52B831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24E0BE0D-27E7-0FC4-B07D-B224989AF87B}"/>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497632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FB6B3-347A-F67B-2B52-7AC749084A68}"/>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0C2A281-0DD9-0EF9-8498-E712A38E5B88}"/>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AA5D595-DFA6-B057-6B5B-312B12F02D7E}"/>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A82E146-ACEA-34CC-C95F-DD5B6A9F87AA}"/>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6C70161-E8A7-D979-F019-C7408800265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3A74008-71A6-E0FA-7C3B-D655A0CA11B6}"/>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354368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AB813-70A7-F929-985B-51AFE03E2C5E}"/>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9654CE3-FD3D-9D32-041B-F3C63FECB0CA}"/>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E3B584-1B07-674D-9846-121C2DACDED7}"/>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33CD0BE-EC27-B8F4-4DF5-B2D93E13553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D5174779-C323-589D-E6C5-D84152CCB41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F1301AA-935A-6EBC-1557-FC50277FC8C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1289032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14C4-A1F1-8B8F-3D2B-DC31AA7F7EA0}"/>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2561F6-B612-2024-AF63-4AA147979917}"/>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91533C-5C62-E579-BFA6-C58016009EF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044CD10D-E2B2-8FF7-B921-4410AE5CF080}"/>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10226DE-BF06-020C-B9ED-375901CCB660}"/>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7589045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73CAC1-3032-79C1-DE53-39914027BB3D}"/>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72E11BC-A5BF-52F4-BDC7-B7ED5D76FB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F77D42F-0546-6CB8-263A-232C14C1FA8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5D0FFCE-D5F8-C545-9E35-4FA1F78221C5}"/>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1095BED-AC4C-2FA6-204F-F775957407E1}"/>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63706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a:extLst>
              <a:ext uri="{FF2B5EF4-FFF2-40B4-BE49-F238E27FC236}">
                <a16:creationId xmlns:a16="http://schemas.microsoft.com/office/drawing/2014/main" id="{18AB1217-ABEB-E94F-CD11-89BE005FFE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extLst>
      <p:ext uri="{BB962C8B-B14F-4D97-AF65-F5344CB8AC3E}">
        <p14:creationId xmlns:p14="http://schemas.microsoft.com/office/powerpoint/2010/main" val="1841527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081353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924372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58811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33741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1348782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a:extLst>
              <a:ext uri="{FF2B5EF4-FFF2-40B4-BE49-F238E27FC236}">
                <a16:creationId xmlns:a16="http://schemas.microsoft.com/office/drawing/2014/main" id="{D433B8F6-C851-F865-F186-AA428BA89F9F}"/>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5ABF80CB-5E7D-5222-4F67-A04F5160CC25}"/>
              </a:ext>
            </a:extLst>
          </p:cNvPr>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9A54FE2-D7B6-5066-8F74-1AD5AB1E3476}"/>
              </a:ext>
            </a:extLst>
          </p:cNvPr>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a:extLst>
              <a:ext uri="{FF2B5EF4-FFF2-40B4-BE49-F238E27FC236}">
                <a16:creationId xmlns:a16="http://schemas.microsoft.com/office/drawing/2014/main" id="{19AB38B8-77DB-3F97-8298-C68A56BF560B}"/>
              </a:ext>
            </a:extLst>
          </p:cNvPr>
          <p:cNvPicPr>
            <a:picLocks noChangeAspect="1"/>
          </p:cNvPicPr>
          <p:nvPr userDrawn="1"/>
        </p:nvPicPr>
        <p:blipFill>
          <a:blip r:embed="rId14"/>
          <a:stretch>
            <a:fillRect/>
          </a:stretch>
        </p:blipFill>
        <p:spPr>
          <a:xfrm>
            <a:off x="335755" y="9879213"/>
            <a:ext cx="1460619" cy="409375"/>
          </a:xfrm>
          <a:prstGeom prst="rect">
            <a:avLst/>
          </a:prstGeom>
        </p:spPr>
      </p:pic>
    </p:spTree>
    <p:extLst>
      <p:ext uri="{BB962C8B-B14F-4D97-AF65-F5344CB8AC3E}">
        <p14:creationId xmlns:p14="http://schemas.microsoft.com/office/powerpoint/2010/main" val="21615616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87"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40000" indent="-360000"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213E8D33-52EC-7ADC-38A7-9920CCE609D4}"/>
              </a:ext>
            </a:extLst>
          </p:cNvPr>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a:extLst>
              <a:ext uri="{FF2B5EF4-FFF2-40B4-BE49-F238E27FC236}">
                <a16:creationId xmlns:a16="http://schemas.microsoft.com/office/drawing/2014/main" id="{2811C105-1762-00B1-1C08-8C34220C082F}"/>
              </a:ext>
            </a:extLst>
          </p:cNvPr>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a:extLst>
              <a:ext uri="{FF2B5EF4-FFF2-40B4-BE49-F238E27FC236}">
                <a16:creationId xmlns:a16="http://schemas.microsoft.com/office/drawing/2014/main" id="{5F205A7E-173C-AE13-565C-C602DC0050D2}"/>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12070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8"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600319"/>
      </p:ext>
    </p:extLst>
  </p:cSld>
  <p:clrMap bg1="lt1" tx1="dk1" bg2="lt2" tx2="dk2" accent1="accent1" accent2="accent2" accent3="accent3" accent4="accent4" accent5="accent5" accent6="accent6" hlink="hlink" folHlink="folHlink"/>
  <p:sldLayoutIdLst>
    <p:sldLayoutId id="2147483701"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25BE135C-248A-BB88-C38B-0B5147223B7E}"/>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108705CA-7470-3FC2-8AB6-DE540315B63C}"/>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extLst>
      <p:ext uri="{BB962C8B-B14F-4D97-AF65-F5344CB8AC3E}">
        <p14:creationId xmlns:p14="http://schemas.microsoft.com/office/powerpoint/2010/main" val="384708036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Range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719045" y="5370286"/>
            <a:ext cx="12049239" cy="329474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index, value := range collection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process each element and its index</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1196235" y="2052750"/>
            <a:ext cx="15895525" cy="1482794"/>
          </a:xfrm>
          <a:prstGeom prst="roundRect">
            <a:avLst>
              <a:gd name="adj" fmla="val 19465"/>
            </a:avLst>
          </a:prstGeom>
          <a:solidFill>
            <a:schemeClr val="accent3">
              <a:lumMod val="40000"/>
              <a:lumOff val="60000"/>
              <a:alpha val="66000"/>
            </a:scheme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The range loop is used for iterating over elements of data structures such as arrays, slices, strings, maps, and channels. It simplifies the process of accessing elements and their corresponding indices.</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7696198" y="492988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9499938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Range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607218" y="3469068"/>
            <a:ext cx="9540829" cy="595070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rvariable</a:t>
            </a:r>
            <a:r>
              <a:rPr lang="en-US" sz="2400" dirty="0">
                <a:solidFill>
                  <a:srgbClr val="404040"/>
                </a:solidFill>
                <a:latin typeface="Consolas" panose="020B0609020204030204" pitchFamily="49" charset="0"/>
                <a:cs typeface="Arial" panose="020B0604020202020204" pitchFamily="34" charset="0"/>
                <a:sym typeface="Arial"/>
              </a:rPr>
              <a:t>:= []string{"ABC", "Hello", “Learners"}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j:= range </a:t>
            </a:r>
            <a:r>
              <a:rPr lang="en-US" sz="2400" dirty="0" err="1">
                <a:solidFill>
                  <a:srgbClr val="404040"/>
                </a:solidFill>
                <a:latin typeface="Consolas" panose="020B0609020204030204" pitchFamily="49" charset="0"/>
                <a:cs typeface="Arial" panose="020B0604020202020204" pitchFamily="34" charset="0"/>
                <a:sym typeface="Arial"/>
              </a:rPr>
              <a:t>rvariable</a:t>
            </a: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j)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144779" y="3040248"/>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7" name="Rectangle: Rounded Corners 6">
            <a:extLst>
              <a:ext uri="{FF2B5EF4-FFF2-40B4-BE49-F238E27FC236}">
                <a16:creationId xmlns:a16="http://schemas.microsoft.com/office/drawing/2014/main" id="{02B62C24-8C69-1883-9021-283E1026B3CD}"/>
              </a:ext>
            </a:extLst>
          </p:cNvPr>
          <p:cNvSpPr/>
          <p:nvPr/>
        </p:nvSpPr>
        <p:spPr bwMode="auto">
          <a:xfrm>
            <a:off x="10781732" y="3615472"/>
            <a:ext cx="5648439" cy="179726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it-IT" sz="2400" dirty="0">
                <a:solidFill>
                  <a:srgbClr val="404040"/>
                </a:solidFill>
                <a:latin typeface="Consolas" panose="020B0609020204030204" pitchFamily="49" charset="0"/>
                <a:cs typeface="Arial" panose="020B0604020202020204" pitchFamily="34" charset="0"/>
                <a:sym typeface="Arial"/>
              </a:rPr>
              <a:t>0 ABC</a:t>
            </a:r>
          </a:p>
          <a:p>
            <a:pPr marL="180000" lvl="1" fontAlgn="base">
              <a:spcBef>
                <a:spcPts val="1200"/>
              </a:spcBef>
              <a:spcAft>
                <a:spcPts val="1200"/>
              </a:spcAft>
              <a:buClr>
                <a:srgbClr val="095A82"/>
              </a:buClr>
              <a:buSzPct val="100000"/>
              <a:defRPr/>
            </a:pPr>
            <a:r>
              <a:rPr lang="it-IT" sz="2400" dirty="0">
                <a:solidFill>
                  <a:srgbClr val="404040"/>
                </a:solidFill>
                <a:latin typeface="Consolas" panose="020B0609020204030204" pitchFamily="49" charset="0"/>
                <a:cs typeface="Arial" panose="020B0604020202020204" pitchFamily="34" charset="0"/>
                <a:sym typeface="Arial"/>
              </a:rPr>
              <a:t>1 Hello</a:t>
            </a:r>
          </a:p>
          <a:p>
            <a:pPr marL="180000" lvl="1" fontAlgn="base">
              <a:spcBef>
                <a:spcPts val="1200"/>
              </a:spcBef>
              <a:spcAft>
                <a:spcPts val="1200"/>
              </a:spcAft>
              <a:buClr>
                <a:srgbClr val="095A82"/>
              </a:buClr>
              <a:buSzPct val="100000"/>
              <a:defRPr/>
            </a:pPr>
            <a:r>
              <a:rPr lang="it-IT" sz="2400" dirty="0">
                <a:solidFill>
                  <a:srgbClr val="404040"/>
                </a:solidFill>
                <a:latin typeface="Consolas" panose="020B0609020204030204" pitchFamily="49" charset="0"/>
                <a:cs typeface="Arial" panose="020B0604020202020204" pitchFamily="34" charset="0"/>
                <a:sym typeface="Arial"/>
              </a:rPr>
              <a:t>2 Learners</a:t>
            </a:r>
          </a:p>
        </p:txBody>
      </p:sp>
      <p:sp>
        <p:nvSpPr>
          <p:cNvPr id="4" name="Rectangle: Rounded Corners 3">
            <a:extLst>
              <a:ext uri="{FF2B5EF4-FFF2-40B4-BE49-F238E27FC236}">
                <a16:creationId xmlns:a16="http://schemas.microsoft.com/office/drawing/2014/main" id="{89DF6B2E-DB6D-F3D5-C38E-867EC2106E44}"/>
              </a:ext>
            </a:extLst>
          </p:cNvPr>
          <p:cNvSpPr/>
          <p:nvPr/>
        </p:nvSpPr>
        <p:spPr bwMode="auto">
          <a:xfrm>
            <a:off x="12158150" y="3186653"/>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3746688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7" grpId="0" animBg="1"/>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Infinite Loop</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719045" y="4913330"/>
            <a:ext cx="12049239" cy="43978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Infinite loop</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break</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1196235" y="2052750"/>
            <a:ext cx="15895525" cy="1482794"/>
          </a:xfrm>
          <a:prstGeom prst="roundRect">
            <a:avLst>
              <a:gd name="adj" fmla="val 19465"/>
            </a:avLst>
          </a:prstGeom>
          <a:solidFill>
            <a:schemeClr val="accent6">
              <a:lumMod val="40000"/>
              <a:lumOff val="60000"/>
              <a:alpha val="66000"/>
            </a:scheme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Go allows you to create an infinite loop by omitting the for loop's condition. You typically use a break statement to exit an infinite loop when a specific condition is met.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7696199" y="4469996"/>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16937392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Infinite Loop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795903" y="2921901"/>
            <a:ext cx="7723982" cy="5297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fmt.Printf</a:t>
            </a:r>
            <a:r>
              <a:rPr lang="en-US" sz="2400" dirty="0">
                <a:solidFill>
                  <a:srgbClr val="404040"/>
                </a:solidFill>
                <a:latin typeface="Consolas" panose="020B0609020204030204" pitchFamily="49" charset="0"/>
                <a:cs typeface="Arial" panose="020B0604020202020204" pitchFamily="34" charset="0"/>
                <a:sym typeface="Arial"/>
              </a:rPr>
              <a:t>("Welcome to the Program")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210093" y="249308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ADADD0C2-105C-DF9B-AE58-187BE298F93E}"/>
              </a:ext>
            </a:extLst>
          </p:cNvPr>
          <p:cNvSpPr/>
          <p:nvPr/>
        </p:nvSpPr>
        <p:spPr bwMode="auto">
          <a:xfrm>
            <a:off x="9381103" y="2921901"/>
            <a:ext cx="7723982" cy="5297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6" name="Rectangle: Rounded Corners 5">
            <a:extLst>
              <a:ext uri="{FF2B5EF4-FFF2-40B4-BE49-F238E27FC236}">
                <a16:creationId xmlns:a16="http://schemas.microsoft.com/office/drawing/2014/main" id="{ECB58D9A-C97E-F870-4810-D32BD4FAD722}"/>
              </a:ext>
            </a:extLst>
          </p:cNvPr>
          <p:cNvSpPr/>
          <p:nvPr/>
        </p:nvSpPr>
        <p:spPr bwMode="auto">
          <a:xfrm>
            <a:off x="11795293" y="249308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26972015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For Loop as While Loop</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719046" y="4913330"/>
            <a:ext cx="11940384" cy="245992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statement..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1196235" y="2052750"/>
            <a:ext cx="15895525" cy="1482794"/>
          </a:xfrm>
          <a:prstGeom prst="roundRect">
            <a:avLst>
              <a:gd name="adj" fmla="val 19465"/>
            </a:avLst>
          </a:prstGeom>
          <a:solidFill>
            <a:schemeClr val="accent6">
              <a:lumMod val="40000"/>
              <a:lumOff val="60000"/>
              <a:alpha val="66000"/>
            </a:scheme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 for loop can also work as a while loop. This loop is executed until the given condition is true. When the value of the given condition is false, the loop ends.</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7696199" y="4469996"/>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25702052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For Loop as While Loop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795903" y="3139615"/>
            <a:ext cx="7723982" cy="5297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fmt.Printf</a:t>
            </a:r>
            <a:r>
              <a:rPr lang="en-US" sz="2400" dirty="0">
                <a:solidFill>
                  <a:srgbClr val="404040"/>
                </a:solidFill>
                <a:latin typeface="Consolas" panose="020B0609020204030204" pitchFamily="49" charset="0"/>
                <a:cs typeface="Arial" panose="020B0604020202020204" pitchFamily="34" charset="0"/>
                <a:sym typeface="Arial"/>
              </a:rPr>
              <a:t>("Welcome to the Program")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210093" y="2710796"/>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ADADD0C2-105C-DF9B-AE58-187BE298F93E}"/>
              </a:ext>
            </a:extLst>
          </p:cNvPr>
          <p:cNvSpPr/>
          <p:nvPr/>
        </p:nvSpPr>
        <p:spPr bwMode="auto">
          <a:xfrm>
            <a:off x="9381103" y="3139615"/>
            <a:ext cx="7237754" cy="7502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4</a:t>
            </a:r>
          </a:p>
        </p:txBody>
      </p:sp>
      <p:sp>
        <p:nvSpPr>
          <p:cNvPr id="6" name="Rectangle: Rounded Corners 5">
            <a:extLst>
              <a:ext uri="{FF2B5EF4-FFF2-40B4-BE49-F238E27FC236}">
                <a16:creationId xmlns:a16="http://schemas.microsoft.com/office/drawing/2014/main" id="{ECB58D9A-C97E-F870-4810-D32BD4FAD722}"/>
              </a:ext>
            </a:extLst>
          </p:cNvPr>
          <p:cNvSpPr/>
          <p:nvPr/>
        </p:nvSpPr>
        <p:spPr bwMode="auto">
          <a:xfrm>
            <a:off x="11795293" y="2710796"/>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27108342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9891-8D17-4D6E-D458-2D90792258F6}"/>
              </a:ext>
            </a:extLst>
          </p:cNvPr>
          <p:cNvSpPr>
            <a:spLocks noGrp="1"/>
          </p:cNvSpPr>
          <p:nvPr>
            <p:ph type="title"/>
          </p:nvPr>
        </p:nvSpPr>
        <p:spPr/>
        <p:txBody>
          <a:bodyPr>
            <a:noAutofit/>
          </a:bodyPr>
          <a:lstStyle/>
          <a:p>
            <a:r>
              <a:rPr lang="en-US" dirty="0"/>
              <a:t>Summary</a:t>
            </a:r>
          </a:p>
        </p:txBody>
      </p:sp>
      <p:sp>
        <p:nvSpPr>
          <p:cNvPr id="7" name="Content Placeholder 6">
            <a:extLst>
              <a:ext uri="{FF2B5EF4-FFF2-40B4-BE49-F238E27FC236}">
                <a16:creationId xmlns:a16="http://schemas.microsoft.com/office/drawing/2014/main" id="{8AF862B5-6B8F-F46D-CE08-3E0DBF88C387}"/>
              </a:ext>
            </a:extLst>
          </p:cNvPr>
          <p:cNvSpPr>
            <a:spLocks noGrp="1"/>
          </p:cNvSpPr>
          <p:nvPr>
            <p:ph idx="1"/>
          </p:nvPr>
        </p:nvSpPr>
        <p:spPr/>
        <p:txBody>
          <a:bodyPr/>
          <a:lstStyle/>
          <a:p>
            <a:pPr marL="180000" indent="0">
              <a:buNone/>
            </a:pPr>
            <a:r>
              <a:rPr lang="en-US" dirty="0"/>
              <a:t>In this lesson, you have learned to:</a:t>
            </a:r>
          </a:p>
          <a:p>
            <a:r>
              <a:rPr lang="en-US" dirty="0"/>
              <a:t>Use looping statements in Golang</a:t>
            </a:r>
            <a:endParaRPr lang="en-IN" dirty="0"/>
          </a:p>
        </p:txBody>
      </p:sp>
    </p:spTree>
    <p:extLst>
      <p:ext uri="{BB962C8B-B14F-4D97-AF65-F5344CB8AC3E}">
        <p14:creationId xmlns:p14="http://schemas.microsoft.com/office/powerpoint/2010/main" val="9181440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75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a:extLst>
              <a:ext uri="{FF2B5EF4-FFF2-40B4-BE49-F238E27FC236}">
                <a16:creationId xmlns:a16="http://schemas.microsoft.com/office/drawing/2014/main" id="{630BC2EE-B514-D068-36BA-370505558006}"/>
              </a:ext>
            </a:extLst>
          </p:cNvPr>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1: </a:t>
            </a:r>
          </a:p>
          <a:p>
            <a:pPr algn="ctr"/>
            <a:r>
              <a:rPr lang="en-US" sz="6000" b="1" dirty="0">
                <a:solidFill>
                  <a:schemeClr val="bg1"/>
                </a:solidFill>
                <a:latin typeface="Arial" panose="020B0604020202020204" pitchFamily="34" charset="0"/>
                <a:cs typeface="Arial" panose="020B0604020202020204" pitchFamily="34" charset="0"/>
              </a:rPr>
              <a:t>Introduction to Go Programming</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a:t>
            </a:r>
            <a:r>
              <a:rPr lang="en-US" sz="2550">
                <a:solidFill>
                  <a:schemeClr val="bg1"/>
                </a:solidFill>
              </a:rPr>
              <a:t>Programming Concepts </a:t>
            </a:r>
            <a:r>
              <a:rPr lang="en-US" sz="2550" dirty="0">
                <a:solidFill>
                  <a:schemeClr val="bg1"/>
                </a:solidFill>
              </a:rPr>
              <a:t>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Control Statements </a:t>
            </a:r>
            <a:endParaRPr lang="en-IN" sz="2550" b="1" dirty="0">
              <a:solidFill>
                <a:schemeClr val="bg1"/>
              </a:solidFill>
              <a:sym typeface="+mn-ea"/>
            </a:endParaRPr>
          </a:p>
        </p:txBody>
      </p:sp>
      <p:grpSp>
        <p:nvGrpSpPr>
          <p:cNvPr id="2" name="Group 1">
            <a:extLst>
              <a:ext uri="{FF2B5EF4-FFF2-40B4-BE49-F238E27FC236}">
                <a16:creationId xmlns:a16="http://schemas.microsoft.com/office/drawing/2014/main" id="{1FD617FD-29DD-7603-60C6-7DDD1D6B1D7A}"/>
              </a:ext>
            </a:extLst>
          </p:cNvPr>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3</a:t>
              </a:r>
              <a:endParaRPr lang="en-US" sz="2700" dirty="0">
                <a:solidFill>
                  <a:schemeClr val="bg1"/>
                </a:solidFill>
              </a:endParaRP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Setting up the Go Environment</a:t>
            </a:r>
            <a:r>
              <a:rPr lang="en-US" sz="2550" dirty="0">
                <a:solidFill>
                  <a:schemeClr val="bg1"/>
                </a:solidFill>
              </a:rPr>
              <a:t> </a:t>
            </a:r>
            <a:endParaRPr lang="en-IN" sz="2550" dirty="0">
              <a:solidFill>
                <a:schemeClr val="bg1"/>
              </a:solidFill>
              <a:sym typeface="+mn-ea"/>
            </a:endParaRPr>
          </a:p>
        </p:txBody>
      </p:sp>
      <p:pic>
        <p:nvPicPr>
          <p:cNvPr id="19" name="Picture 18" descr="A group of people working on a computer&#10;&#10;Description automatically generated">
            <a:extLst>
              <a:ext uri="{FF2B5EF4-FFF2-40B4-BE49-F238E27FC236}">
                <a16:creationId xmlns:a16="http://schemas.microsoft.com/office/drawing/2014/main" id="{23D6E3C1-58CE-2F19-8892-F3D884716E0B}"/>
              </a:ext>
            </a:extLst>
          </p:cNvPr>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a:extLst>
              <a:ext uri="{FF2B5EF4-FFF2-40B4-BE49-F238E27FC236}">
                <a16:creationId xmlns:a16="http://schemas.microsoft.com/office/drawing/2014/main" id="{27495B32-5FB1-34A3-D988-0E7A7F7DCFE6}"/>
              </a:ext>
            </a:extLst>
          </p:cNvPr>
          <p:cNvPicPr>
            <a:picLocks noChangeAspect="1"/>
          </p:cNvPicPr>
          <p:nvPr/>
        </p:nvPicPr>
        <p:blipFill>
          <a:blip r:embed="rId3"/>
          <a:stretch>
            <a:fillRect/>
          </a:stretch>
        </p:blipFill>
        <p:spPr>
          <a:xfrm>
            <a:off x="10003897" y="3287044"/>
            <a:ext cx="6493331" cy="842429"/>
          </a:xfrm>
          <a:prstGeom prst="rect">
            <a:avLst/>
          </a:prstGeom>
        </p:spPr>
      </p:pic>
      <p:sp>
        <p:nvSpPr>
          <p:cNvPr id="20" name="TextBox 19">
            <a:extLst>
              <a:ext uri="{FF2B5EF4-FFF2-40B4-BE49-F238E27FC236}">
                <a16:creationId xmlns:a16="http://schemas.microsoft.com/office/drawing/2014/main" id="{1535CDEE-22C8-802E-CAC0-6924C1DF8102}"/>
              </a:ext>
            </a:extLst>
          </p:cNvPr>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Introduction to Go</a:t>
            </a:r>
            <a:endParaRPr lang="en-US" sz="2550" dirty="0">
              <a:solidFill>
                <a:schemeClr val="bg1"/>
              </a:solidFill>
              <a:sym typeface="+mn-ea"/>
            </a:endParaRPr>
          </a:p>
        </p:txBody>
      </p:sp>
    </p:spTree>
    <p:extLst>
      <p:ext uri="{BB962C8B-B14F-4D97-AF65-F5344CB8AC3E}">
        <p14:creationId xmlns:p14="http://schemas.microsoft.com/office/powerpoint/2010/main" val="265828924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8E2E7-74CE-D40C-FEC4-3C0AB5E0E880}"/>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C8FA2E1C-AC79-8226-13C7-746BC904F93E}"/>
              </a:ext>
            </a:extLst>
          </p:cNvPr>
          <p:cNvSpPr>
            <a:spLocks noGrp="1"/>
          </p:cNvSpPr>
          <p:nvPr>
            <p:ph idx="1"/>
          </p:nvPr>
        </p:nvSpPr>
        <p:spPr/>
        <p:txBody>
          <a:bodyPr/>
          <a:lstStyle/>
          <a:p>
            <a:r>
              <a:rPr lang="en-US" dirty="0"/>
              <a:t>Looping Statements in Golang</a:t>
            </a:r>
          </a:p>
        </p:txBody>
      </p:sp>
    </p:spTree>
    <p:extLst>
      <p:ext uri="{BB962C8B-B14F-4D97-AF65-F5344CB8AC3E}">
        <p14:creationId xmlns:p14="http://schemas.microsoft.com/office/powerpoint/2010/main" val="424227779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02F9CF-AD75-90FC-6AF3-602E67FE5689}"/>
              </a:ext>
            </a:extLst>
          </p:cNvPr>
          <p:cNvSpPr>
            <a:spLocks noGrp="1"/>
          </p:cNvSpPr>
          <p:nvPr>
            <p:ph type="title"/>
          </p:nvPr>
        </p:nvSpPr>
        <p:spPr/>
        <p:txBody>
          <a:bodyPr/>
          <a:lstStyle/>
          <a:p>
            <a:r>
              <a:rPr lang="en-US" dirty="0"/>
              <a:t>Learning Objectives</a:t>
            </a:r>
          </a:p>
        </p:txBody>
      </p:sp>
      <p:sp>
        <p:nvSpPr>
          <p:cNvPr id="6" name="Content Placeholder 5">
            <a:extLst>
              <a:ext uri="{FF2B5EF4-FFF2-40B4-BE49-F238E27FC236}">
                <a16:creationId xmlns:a16="http://schemas.microsoft.com/office/drawing/2014/main" id="{B2FA9EEE-B711-7A63-4CF6-DC5C26FAE343}"/>
              </a:ext>
            </a:extLst>
          </p:cNvPr>
          <p:cNvSpPr>
            <a:spLocks noGrp="1"/>
          </p:cNvSpPr>
          <p:nvPr>
            <p:ph idx="1"/>
          </p:nvPr>
        </p:nvSpPr>
        <p:spPr/>
        <p:txBody>
          <a:bodyPr/>
          <a:lstStyle/>
          <a:p>
            <a:pPr marL="180000" indent="0">
              <a:buNone/>
            </a:pPr>
            <a:r>
              <a:rPr lang="en-US" dirty="0"/>
              <a:t>By the end of this lesson, you will be able to:</a:t>
            </a:r>
          </a:p>
          <a:p>
            <a:r>
              <a:rPr lang="en-US" dirty="0"/>
              <a:t>Describe various looping statements in Go</a:t>
            </a:r>
          </a:p>
          <a:p>
            <a:r>
              <a:rPr lang="en-US" dirty="0"/>
              <a:t>Understand for, range, and infinite loop</a:t>
            </a:r>
          </a:p>
          <a:p>
            <a:pPr marL="180000" indent="0">
              <a:buNone/>
            </a:pPr>
            <a:endParaRPr lang="en-US" dirty="0"/>
          </a:p>
        </p:txBody>
      </p:sp>
    </p:spTree>
    <p:extLst>
      <p:ext uri="{BB962C8B-B14F-4D97-AF65-F5344CB8AC3E}">
        <p14:creationId xmlns:p14="http://schemas.microsoft.com/office/powerpoint/2010/main" val="296856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lstStyle/>
          <a:p>
            <a:r>
              <a:rPr lang="en-US" dirty="0">
                <a:solidFill>
                  <a:srgbClr val="1155CC"/>
                </a:solidFill>
              </a:rPr>
              <a:t>Looping Statements in Golang</a:t>
            </a:r>
          </a:p>
        </p:txBody>
      </p:sp>
    </p:spTree>
    <p:extLst>
      <p:ext uri="{BB962C8B-B14F-4D97-AF65-F5344CB8AC3E}">
        <p14:creationId xmlns:p14="http://schemas.microsoft.com/office/powerpoint/2010/main" val="57589214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Looping Statements</a:t>
            </a:r>
          </a:p>
        </p:txBody>
      </p:sp>
      <p:sp>
        <p:nvSpPr>
          <p:cNvPr id="4" name="Rectangle: Rounded Corners 3">
            <a:extLst>
              <a:ext uri="{FF2B5EF4-FFF2-40B4-BE49-F238E27FC236}">
                <a16:creationId xmlns:a16="http://schemas.microsoft.com/office/drawing/2014/main" id="{2DAB9C4E-EBFA-E2FD-4F0F-7AF94F4760CA}"/>
              </a:ext>
            </a:extLst>
          </p:cNvPr>
          <p:cNvSpPr/>
          <p:nvPr/>
        </p:nvSpPr>
        <p:spPr bwMode="auto">
          <a:xfrm>
            <a:off x="2087673" y="2978581"/>
            <a:ext cx="13674839" cy="308839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40000" lvl="1" indent="-360000"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a:rPr>
              <a:t>Looping statements in Go are used to execute a block of code repeatedly, either a fixed number of times or until a certain condition is met.</a:t>
            </a:r>
          </a:p>
          <a:p>
            <a:pPr marL="540000" lvl="1" indent="-360000"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a:rPr>
              <a:t>Go provides two primary looping constructs: the </a:t>
            </a:r>
            <a:r>
              <a:rPr lang="en-US" sz="2400" b="1" dirty="0">
                <a:solidFill>
                  <a:srgbClr val="404040"/>
                </a:solidFill>
                <a:latin typeface="Arial" panose="020B0604020202020204" pitchFamily="34" charset="0"/>
                <a:cs typeface="Arial" panose="020B0604020202020204" pitchFamily="34" charset="0"/>
                <a:sym typeface="Arial"/>
              </a:rPr>
              <a:t>for</a:t>
            </a:r>
            <a:r>
              <a:rPr lang="en-US" sz="2400" dirty="0">
                <a:solidFill>
                  <a:srgbClr val="404040"/>
                </a:solidFill>
                <a:latin typeface="Arial" panose="020B0604020202020204" pitchFamily="34" charset="0"/>
                <a:cs typeface="Arial" panose="020B0604020202020204" pitchFamily="34" charset="0"/>
                <a:sym typeface="Arial"/>
              </a:rPr>
              <a:t> loop and the </a:t>
            </a:r>
            <a:r>
              <a:rPr lang="en-US" sz="2400" b="1" dirty="0">
                <a:solidFill>
                  <a:srgbClr val="404040"/>
                </a:solidFill>
                <a:latin typeface="Arial" panose="020B0604020202020204" pitchFamily="34" charset="0"/>
                <a:cs typeface="Arial" panose="020B0604020202020204" pitchFamily="34" charset="0"/>
                <a:sym typeface="Arial"/>
              </a:rPr>
              <a:t>range</a:t>
            </a:r>
            <a:r>
              <a:rPr lang="en-US" sz="2400" dirty="0">
                <a:solidFill>
                  <a:srgbClr val="404040"/>
                </a:solidFill>
                <a:latin typeface="Arial" panose="020B0604020202020204" pitchFamily="34" charset="0"/>
                <a:cs typeface="Arial" panose="020B0604020202020204" pitchFamily="34" charset="0"/>
                <a:sym typeface="Arial"/>
              </a:rPr>
              <a:t> loop.</a:t>
            </a:r>
          </a:p>
          <a:p>
            <a:pPr marL="540000" lvl="1" indent="-360000"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a:rPr>
              <a:t>Go also allows you to create an infinite loop by omitting the </a:t>
            </a:r>
            <a:r>
              <a:rPr lang="en-US" sz="2400" b="1" dirty="0">
                <a:solidFill>
                  <a:srgbClr val="404040"/>
                </a:solidFill>
                <a:latin typeface="Arial" panose="020B0604020202020204" pitchFamily="34" charset="0"/>
                <a:cs typeface="Arial" panose="020B0604020202020204" pitchFamily="34" charset="0"/>
                <a:sym typeface="Arial"/>
              </a:rPr>
              <a:t>for</a:t>
            </a:r>
            <a:r>
              <a:rPr lang="en-US" sz="2400" dirty="0">
                <a:solidFill>
                  <a:srgbClr val="404040"/>
                </a:solidFill>
                <a:latin typeface="Arial" panose="020B0604020202020204" pitchFamily="34" charset="0"/>
                <a:cs typeface="Arial" panose="020B0604020202020204" pitchFamily="34" charset="0"/>
                <a:sym typeface="Arial"/>
              </a:rPr>
              <a:t> loop's condition.</a:t>
            </a:r>
          </a:p>
        </p:txBody>
      </p:sp>
    </p:spTree>
    <p:extLst>
      <p:ext uri="{BB962C8B-B14F-4D97-AF65-F5344CB8AC3E}">
        <p14:creationId xmlns:p14="http://schemas.microsoft.com/office/powerpoint/2010/main" val="77171276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For Statement</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363447" y="3991429"/>
            <a:ext cx="11904096" cy="56170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i := 0; i &lt; 5; i++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Loop body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Loop body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for key, value := range collection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Loop body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795903" y="2110807"/>
            <a:ext cx="15895525"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Go has only one loop construct, the for loop, which can be used for various types of loops including basic loops, while loops, and range-based loops.</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10614376" y="3991429"/>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3935465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for Statement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453626" y="4615543"/>
            <a:ext cx="8290039" cy="48042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for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 0;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&lt; 5; </a:t>
            </a:r>
            <a:r>
              <a:rPr lang="en-US" sz="2400" dirty="0" err="1">
                <a:solidFill>
                  <a:srgbClr val="404040"/>
                </a:solidFill>
                <a:latin typeface="Consolas" panose="020B0609020204030204" pitchFamily="49" charset="0"/>
                <a:cs typeface="Arial" panose="020B0604020202020204" pitchFamily="34" charset="0"/>
                <a:sym typeface="Arial"/>
              </a:rPr>
              <a:t>i</a:t>
            </a: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fmt.Printf</a:t>
            </a:r>
            <a:r>
              <a:rPr lang="en-US" sz="2400" dirty="0">
                <a:solidFill>
                  <a:srgbClr val="404040"/>
                </a:solidFill>
                <a:latin typeface="Consolas" panose="020B0609020204030204" pitchFamily="49" charset="0"/>
                <a:cs typeface="Arial" panose="020B0604020202020204" pitchFamily="34" charset="0"/>
                <a:sym typeface="Arial"/>
              </a:rPr>
              <a:t>("Welcome to the Program\n")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795903" y="2110807"/>
            <a:ext cx="15895525"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Go has only one loop construct, the for loop, which can be used for various types of loops including basic loops, while loops, and range-based loops.</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3150844" y="418672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C1E74CF2-E797-2B54-F150-C48B3BF9DF8B}"/>
              </a:ext>
            </a:extLst>
          </p:cNvPr>
          <p:cNvSpPr/>
          <p:nvPr/>
        </p:nvSpPr>
        <p:spPr bwMode="auto">
          <a:xfrm>
            <a:off x="9544338" y="4615543"/>
            <a:ext cx="6972920" cy="38753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Welcome to the Program</a:t>
            </a:r>
          </a:p>
        </p:txBody>
      </p:sp>
      <p:sp>
        <p:nvSpPr>
          <p:cNvPr id="6" name="Rectangle: Rounded Corners 5">
            <a:extLst>
              <a:ext uri="{FF2B5EF4-FFF2-40B4-BE49-F238E27FC236}">
                <a16:creationId xmlns:a16="http://schemas.microsoft.com/office/drawing/2014/main" id="{9CF80758-F005-22F4-81E9-0458C03D77FE}"/>
              </a:ext>
            </a:extLst>
          </p:cNvPr>
          <p:cNvSpPr/>
          <p:nvPr/>
        </p:nvSpPr>
        <p:spPr bwMode="auto">
          <a:xfrm>
            <a:off x="11582997" y="418672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41348141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left)">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left)">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P spid="4" grpId="0" animBg="1"/>
      <p:bldP spid="6"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3661ABC2-62D8-1140-B926-5EF1713490C0}"/>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F3F59CA5-C1A7-A94C-8600-6FC62280C6E4}"/>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C7DBEA53-9F15-B04F-B60E-FEA62461E99F}"/>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16136</TotalTime>
  <Words>635</Words>
  <Application>Microsoft Office PowerPoint</Application>
  <PresentationFormat>Custom</PresentationFormat>
  <Paragraphs>121</Paragraphs>
  <Slides>17</Slides>
  <Notes>9</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Calibri</vt:lpstr>
      <vt:lpstr>Consolas</vt:lpstr>
      <vt:lpstr>Arial</vt:lpstr>
      <vt:lpstr>Roboto</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Looping Statements in Golang</vt:lpstr>
      <vt:lpstr>Looping Statements</vt:lpstr>
      <vt:lpstr>For Statement</vt:lpstr>
      <vt:lpstr>for Statement Example</vt:lpstr>
      <vt:lpstr>Range</vt:lpstr>
      <vt:lpstr>Range Example</vt:lpstr>
      <vt:lpstr>Infinite Loop</vt:lpstr>
      <vt:lpstr>Infinite Loop Example</vt:lpstr>
      <vt:lpstr>For Loop as While Loop</vt:lpstr>
      <vt:lpstr>For Loop as While Loop Example</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67</cp:revision>
  <dcterms:created xsi:type="dcterms:W3CDTF">2023-08-03T08:03:42Z</dcterms:created>
  <dcterms:modified xsi:type="dcterms:W3CDTF">2023-10-20T07:26:11Z</dcterms:modified>
</cp:coreProperties>
</file>

<file path=docProps/thumbnail.jpeg>
</file>